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2" r:id="rId2"/>
    <p:sldId id="256" r:id="rId3"/>
    <p:sldId id="270" r:id="rId4"/>
    <p:sldId id="257" r:id="rId5"/>
    <p:sldId id="260" r:id="rId6"/>
    <p:sldId id="261" r:id="rId7"/>
    <p:sldId id="267" r:id="rId8"/>
    <p:sldId id="264" r:id="rId9"/>
    <p:sldId id="266" r:id="rId10"/>
    <p:sldId id="263" r:id="rId11"/>
    <p:sldId id="259" r:id="rId12"/>
    <p:sldId id="258" r:id="rId13"/>
    <p:sldId id="262" r:id="rId14"/>
    <p:sldId id="268" r:id="rId15"/>
    <p:sldId id="269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4"/>
    <p:restoredTop sz="94637"/>
  </p:normalViewPr>
  <p:slideViewPr>
    <p:cSldViewPr snapToGrid="0">
      <p:cViewPr varScale="1">
        <p:scale>
          <a:sx n="103" d="100"/>
          <a:sy n="103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9C5D1D-456A-1AF1-F7B5-2DC9F5FA5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056EE3D-E075-CB81-8C08-D3E1E494B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25796E-CC37-2431-8646-C865DC691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E1E593-FDFA-C09E-C075-119AF8C8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DDFFB0-6379-0666-B96C-63630F14B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898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30061C-751C-15A7-8E45-1FF6B5578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886E4B-71F1-3CD3-800E-C9A87215C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4EB795-5980-7489-F65C-F78F99BD9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15BB03-0102-8DED-CE1C-1D987522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9718852-4C05-CA8B-3BDA-8FE26B85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954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88E5DB-F912-444C-34A4-E489632C5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2B2BBE-673A-8161-C42D-57D17092C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34302C-34D9-8BA1-24EC-A9DA21046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123122-905F-6E52-E4A9-1991FDFB0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DC5FD6-EDAF-3F6C-9855-555D8C3F8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08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D69138-B2B7-BAC1-E03B-67E2FCC2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B6967B-FFF0-ABCE-F0FF-01FFAC3D4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0B87F54-94E4-F821-85A7-469E5FF4D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E05861-8140-4D22-B3F7-128C01F1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AA3DCC-2ABD-45A6-9B31-027A31676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E7FACB7-9184-E866-9369-A13CDD1A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282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C131AB-B2EB-CF86-1329-D8C9C5ABC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5DD6B1-344A-C235-9895-B34FAD4F4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8EBE9A5-EBB7-AC09-4DCF-D1665FBA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1FA5AD7-FA2E-A1A1-584D-B66491143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2E99EA5-CC9A-1C2A-2872-2E0AB28518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291B86E-B0B7-EF3D-CFD2-EB898F2AE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A2EEF98-721F-258D-8F36-FAC3BAF00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C0371D0-51C9-B59C-2A6D-37CC47F5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3880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4146BE-A4EE-2B35-1E85-CB154C88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FA6CA98-95BB-7462-AF0B-78491C9F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8AE89C0-C268-6E4F-B178-318B96CDA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03E0E69-C321-02CA-2120-15E3227B9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730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5DC32A6-BEF5-6EC1-D193-F67C7C4D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340A342-CC10-E1A2-A9EB-2D43D254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FFF042-5C35-4E34-A99A-0891D7AEA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809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05220-F18D-B1BF-3420-F9A0E40C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D8A6EC-8158-1E98-CA12-8F613282C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9DB7624-F0FD-2D0C-E292-96E77D676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D49561-A76A-C9F2-5763-C69AD641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0B4A475-46FD-B90A-E323-C73405FB4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DCECA8-7D99-08FF-CA3A-97613B60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53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733E7D-9EF0-87DB-5764-A67475F4C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5E4C5A7-3E29-1736-492A-F1FC26DEC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073430-95E1-297E-1DA3-78FC81F58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BD2D78-2EDE-4A34-A5F0-453E9C364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2BB944-41E6-7B13-EC95-5E18CE05A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B11B693-A046-757E-5A3B-491F2290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30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589421-CFD0-ED85-CC23-B3B8022E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5E817B-4455-1C0A-8D1A-F08DA4F53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7C006A-BBE3-B505-4EC6-93546B841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F33A39-76DA-D184-68ED-0951124CB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0F2FBE-B920-F489-5351-25EAAEE3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361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3C862F9-38AC-7782-779A-81CB397D9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E08A780-1727-0253-0805-FE13EFCEB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790F9D-2CA2-C047-6F02-22AE27D9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9096D9-4FC9-57E0-C293-A8DC3A00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C11A2D-1A57-AE7C-F3CC-572C08C3A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895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2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33D6AF7-8B9C-7EF3-218A-F4438242F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221883-B4AA-65E8-AF6E-2913BB3F8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FC2442-DDBB-2312-CF49-76D461890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90D4A1-A850-D64A-8048-7E980B86AA25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D32347-C037-7728-2A10-7ED34B02D9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FB3009-E173-1F17-99C3-B20EE6B0F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FEEE7A-681B-3543-908D-1AE7263EA4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32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829" y="752072"/>
            <a:ext cx="6770914" cy="3227514"/>
          </a:xfrm>
        </p:spPr>
        <p:txBody>
          <a:bodyPr>
            <a:noAutofit/>
          </a:bodyPr>
          <a:lstStyle/>
          <a:p>
            <a:r>
              <a:rPr lang="it-IT" sz="4000" dirty="0"/>
              <a:t>ANALISI COSTO-EFFICACIA: </a:t>
            </a:r>
            <a:br>
              <a:rPr lang="it-IT" sz="4000" dirty="0"/>
            </a:br>
            <a:r>
              <a:rPr lang="it-IT" sz="4000" dirty="0"/>
              <a:t>IL RISPARMIO DERIVA DALLA RIDUZIONE DELLE COMPLICANZE E DELLA DEGENZA?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828" y="4508499"/>
            <a:ext cx="5861957" cy="1941286"/>
          </a:xfrm>
        </p:spPr>
        <p:txBody>
          <a:bodyPr>
            <a:normAutofit fontScale="85000" lnSpcReduction="20000"/>
          </a:bodyPr>
          <a:lstStyle/>
          <a:p>
            <a:r>
              <a:rPr lang="it-IT" sz="2800" dirty="0"/>
              <a:t>Giovanni Fantola</a:t>
            </a:r>
          </a:p>
          <a:p>
            <a:r>
              <a:rPr lang="it-IT" sz="2800" dirty="0"/>
              <a:t>Direttore Chirurgia Metabolica e dell’Obesità</a:t>
            </a:r>
          </a:p>
          <a:p>
            <a:r>
              <a:rPr lang="it-IT" sz="2800" dirty="0"/>
              <a:t>ARNAS </a:t>
            </a:r>
            <a:r>
              <a:rPr lang="it-IT" sz="2800" dirty="0" err="1"/>
              <a:t>Brotzu</a:t>
            </a:r>
            <a:endParaRPr lang="it-IT" sz="2800" dirty="0"/>
          </a:p>
          <a:p>
            <a:r>
              <a:rPr lang="it-IT" sz="2800" dirty="0"/>
              <a:t>CAGLIARI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49716E-B018-F180-1C77-ED50B32E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400" b="0" i="0" u="none" strike="noStrike" dirty="0">
                <a:solidFill>
                  <a:srgbClr val="21454D"/>
                </a:solidFill>
                <a:effectLst/>
                <a:latin typeface="Arial" panose="020B0604020202020204" pitchFamily="34" charset="0"/>
              </a:rPr>
              <a:t>ANALISI COSTO-EFFICACIA: </a:t>
            </a:r>
            <a:br>
              <a:rPr lang="it-IT" sz="4400" b="0" i="0" u="none" strike="noStrike" dirty="0">
                <a:solidFill>
                  <a:srgbClr val="21454D"/>
                </a:solidFill>
                <a:effectLst/>
                <a:latin typeface="Arial" panose="020B0604020202020204" pitchFamily="34" charset="0"/>
              </a:rPr>
            </a:br>
            <a:r>
              <a:rPr lang="it-IT" sz="4400" b="0" i="0" u="none" strike="noStrike" dirty="0">
                <a:solidFill>
                  <a:srgbClr val="21454D"/>
                </a:solidFill>
                <a:effectLst/>
                <a:latin typeface="Arial" panose="020B0604020202020204" pitchFamily="34" charset="0"/>
              </a:rPr>
              <a:t>IL RISPARMIO DERIVA DALLA RIDUZIONE DELLE COMPLICANZE E DELLA DEGENZA?</a:t>
            </a: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580787E-F8F1-B609-A4A8-5068F8409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8794"/>
            <a:ext cx="9144000" cy="1655762"/>
          </a:xfrm>
        </p:spPr>
        <p:txBody>
          <a:bodyPr/>
          <a:lstStyle/>
          <a:p>
            <a:r>
              <a:rPr lang="it-IT" dirty="0"/>
              <a:t>Giovanni Fantola</a:t>
            </a:r>
          </a:p>
          <a:p>
            <a:r>
              <a:rPr lang="it-IT" sz="2000" dirty="0"/>
              <a:t>Direttore Chirurgia Metabolica e dell’Obesità</a:t>
            </a:r>
          </a:p>
          <a:p>
            <a:r>
              <a:rPr lang="it-IT" sz="2000" dirty="0"/>
              <a:t>ARNAS </a:t>
            </a:r>
            <a:r>
              <a:rPr lang="it-IT" sz="2000" dirty="0" err="1"/>
              <a:t>Brotzu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592955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CF272-F473-A38E-3AA6-13E578AE1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A4D287-2F9D-01BE-9D97-384BED5BE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145633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 JAMA Sept 2026</a:t>
            </a:r>
            <a:br>
              <a:rPr lang="it-IT" sz="2800" dirty="0"/>
            </a:br>
            <a:r>
              <a:rPr lang="it-IT" sz="2800" dirty="0" err="1"/>
              <a:t>Outcomes</a:t>
            </a:r>
            <a:r>
              <a:rPr lang="it-IT" sz="2800" dirty="0"/>
              <a:t> and costs after </a:t>
            </a:r>
            <a:r>
              <a:rPr lang="it-IT" sz="2800" dirty="0" err="1"/>
              <a:t>robotic</a:t>
            </a:r>
            <a:r>
              <a:rPr lang="it-IT" sz="2800" dirty="0"/>
              <a:t> vs </a:t>
            </a:r>
            <a:r>
              <a:rPr lang="it-IT" sz="2800" dirty="0" err="1"/>
              <a:t>laparoscopic</a:t>
            </a:r>
            <a:r>
              <a:rPr lang="it-IT" sz="2800" dirty="0"/>
              <a:t> </a:t>
            </a:r>
            <a:br>
              <a:rPr lang="it-IT" sz="2800" dirty="0"/>
            </a:br>
            <a:r>
              <a:rPr lang="it-IT" sz="2800" b="1" dirty="0" err="1"/>
              <a:t>complex</a:t>
            </a:r>
            <a:r>
              <a:rPr lang="it-IT" sz="2800" b="1" dirty="0"/>
              <a:t> </a:t>
            </a:r>
            <a:r>
              <a:rPr lang="it-IT" sz="2800" b="1" dirty="0" err="1"/>
              <a:t>elective</a:t>
            </a:r>
            <a:r>
              <a:rPr lang="it-IT" sz="2800" b="1" dirty="0"/>
              <a:t> </a:t>
            </a:r>
            <a:r>
              <a:rPr lang="it-IT" sz="2800" b="1" dirty="0" err="1"/>
              <a:t>cholecystectomy</a:t>
            </a:r>
            <a:endParaRPr lang="it-IT" sz="20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DB3BA8F-0569-FAAE-E8DC-99E0ADDDA33C}"/>
              </a:ext>
            </a:extLst>
          </p:cNvPr>
          <p:cNvSpPr txBox="1"/>
          <p:nvPr/>
        </p:nvSpPr>
        <p:spPr>
          <a:xfrm>
            <a:off x="1092346" y="2728477"/>
            <a:ext cx="105263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863 pazienti 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Minori complicanze con il robot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Minori procedure endoscopiche o radiologiche dopo l’intervento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Maggiori costi diretti di sala operatoria (USD 8936 vs 7720)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Uguali costi totali (USD 14476 vs 14309)</a:t>
            </a:r>
            <a:endParaRPr lang="it-IT" sz="2000" b="0" u="none" strike="noStrike" dirty="0">
              <a:effectLst/>
              <a:latin typeface="+mn-lt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5CA1BC7-4DE6-8680-0F51-A505163F9058}"/>
              </a:ext>
            </a:extLst>
          </p:cNvPr>
          <p:cNvSpPr txBox="1"/>
          <p:nvPr/>
        </p:nvSpPr>
        <p:spPr>
          <a:xfrm>
            <a:off x="3362997" y="5820032"/>
            <a:ext cx="5985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I costi non sono superiori in casi selezionati </a:t>
            </a:r>
          </a:p>
        </p:txBody>
      </p:sp>
    </p:spTree>
    <p:extLst>
      <p:ext uri="{BB962C8B-B14F-4D97-AF65-F5344CB8AC3E}">
        <p14:creationId xmlns:p14="http://schemas.microsoft.com/office/powerpoint/2010/main" val="333124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623230-4B34-4FB0-9BF9-AB005BD0B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406890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Metanalisi </a:t>
            </a:r>
            <a:br>
              <a:rPr lang="it-IT" sz="2800" dirty="0"/>
            </a:br>
            <a:r>
              <a:rPr lang="it-IT" sz="2800" dirty="0" err="1"/>
              <a:t>Surg</a:t>
            </a:r>
            <a:r>
              <a:rPr lang="it-IT" sz="2800" dirty="0"/>
              <a:t> </a:t>
            </a:r>
            <a:r>
              <a:rPr lang="it-IT" sz="2800" dirty="0" err="1"/>
              <a:t>Endosc</a:t>
            </a:r>
            <a:r>
              <a:rPr lang="it-IT" sz="2800" dirty="0"/>
              <a:t> 2025</a:t>
            </a:r>
            <a:br>
              <a:rPr lang="it-IT" sz="2800" dirty="0"/>
            </a:br>
            <a:r>
              <a:rPr lang="it-IT" sz="2000" i="1" dirty="0"/>
              <a:t>Costs of </a:t>
            </a:r>
            <a:r>
              <a:rPr lang="it-IT" sz="2000" i="1" dirty="0" err="1"/>
              <a:t>robotic</a:t>
            </a:r>
            <a:r>
              <a:rPr lang="it-IT" sz="2000" i="1" dirty="0"/>
              <a:t> and </a:t>
            </a:r>
            <a:r>
              <a:rPr lang="it-IT" sz="2000" i="1" dirty="0" err="1"/>
              <a:t>laparoscopic</a:t>
            </a:r>
            <a:r>
              <a:rPr lang="it-IT" sz="2000" i="1" dirty="0"/>
              <a:t> </a:t>
            </a:r>
            <a:r>
              <a:rPr lang="it-IT" sz="2000" i="1" dirty="0" err="1"/>
              <a:t>bariatric</a:t>
            </a:r>
            <a:r>
              <a:rPr lang="it-IT" sz="2000" i="1" dirty="0"/>
              <a:t> surgery: a </a:t>
            </a:r>
            <a:r>
              <a:rPr lang="it-IT" sz="2000" i="1" dirty="0" err="1"/>
              <a:t>systematic</a:t>
            </a:r>
            <a:r>
              <a:rPr lang="it-IT" sz="2000" i="1" dirty="0"/>
              <a:t> review and meta-</a:t>
            </a:r>
            <a:r>
              <a:rPr lang="it-IT" sz="2000" i="1" dirty="0" err="1"/>
              <a:t>analysis</a:t>
            </a:r>
            <a:r>
              <a:rPr lang="it-IT" sz="2000" i="1" dirty="0"/>
              <a:t>. </a:t>
            </a:r>
            <a:r>
              <a:rPr lang="it-IT" sz="2000" i="1" dirty="0" err="1"/>
              <a:t>Afolter</a:t>
            </a:r>
            <a:r>
              <a:rPr lang="it-IT" sz="2000" i="1" dirty="0"/>
              <a:t> et al.</a:t>
            </a:r>
            <a:endParaRPr lang="it-IT"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F4FB883-3DD9-B1DB-5618-FD8C13B9ECDC}"/>
              </a:ext>
            </a:extLst>
          </p:cNvPr>
          <p:cNvSpPr txBox="1"/>
          <p:nvPr/>
        </p:nvSpPr>
        <p:spPr>
          <a:xfrm>
            <a:off x="1092346" y="2728477"/>
            <a:ext cx="1052633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2000" b="0" u="none" strike="noStrike" dirty="0">
                <a:effectLst/>
                <a:latin typeface="+mn-lt"/>
              </a:rPr>
              <a:t>14 studi retrospettivi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1,414,357 pazienti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b="0" u="none" strike="noStrike" dirty="0">
                <a:effectLst/>
                <a:latin typeface="+mn-lt"/>
              </a:rPr>
              <a:t>112,363 robotici vs 1,301,994 laparoscopici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Costi totali a favore della laparoscopia (SMD 0.721, 95%CI: 0.555-0.887, </a:t>
            </a:r>
            <a:r>
              <a:rPr lang="it-IT" sz="2000" dirty="0" err="1"/>
              <a:t>p</a:t>
            </a:r>
            <a:r>
              <a:rPr lang="it-IT" sz="2000" dirty="0"/>
              <a:t> &lt; 0.001, differenza USD 3819)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Costi di sala operatoria a favore della laparoscopia (SMD 1.339, 95%CI 0.202-2.476, </a:t>
            </a:r>
            <a:r>
              <a:rPr lang="it-IT" sz="2000" dirty="0" err="1"/>
              <a:t>p</a:t>
            </a:r>
            <a:r>
              <a:rPr lang="it-IT" sz="2000" dirty="0"/>
              <a:t> = 0.021, differenza: USD 9746)</a:t>
            </a:r>
          </a:p>
          <a:p>
            <a:pPr>
              <a:spcAft>
                <a:spcPts val="1200"/>
              </a:spcAft>
            </a:pPr>
            <a:r>
              <a:rPr lang="it-IT" sz="2000" b="0" u="none" strike="noStrike" dirty="0">
                <a:effectLst/>
                <a:latin typeface="+mn-lt"/>
              </a:rPr>
              <a:t>Qualità bassa rischio </a:t>
            </a:r>
            <a:r>
              <a:rPr lang="it-IT" sz="2000" b="0" u="none" strike="noStrike" dirty="0" err="1">
                <a:effectLst/>
                <a:latin typeface="+mn-lt"/>
              </a:rPr>
              <a:t>bias</a:t>
            </a:r>
            <a:r>
              <a:rPr lang="it-IT" sz="2000" b="0" u="none" strike="noStrike" dirty="0">
                <a:effectLst/>
                <a:latin typeface="+mn-lt"/>
              </a:rPr>
              <a:t> (Robins-1)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F315C8E4-A7BC-432B-0E5F-9DD68FBF7C58}"/>
              </a:ext>
            </a:extLst>
          </p:cNvPr>
          <p:cNvSpPr/>
          <p:nvPr/>
        </p:nvSpPr>
        <p:spPr>
          <a:xfrm>
            <a:off x="9934832" y="642551"/>
            <a:ext cx="593125" cy="6054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690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E60E8-6E2B-4743-E3FF-2B23EF9EA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DD406B-F077-330B-F691-E531EF13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602833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Real-world USA </a:t>
            </a:r>
            <a:br>
              <a:rPr lang="it-IT" sz="2800" dirty="0"/>
            </a:br>
            <a:r>
              <a:rPr lang="it-IT" sz="2800" dirty="0"/>
              <a:t>Obes </a:t>
            </a:r>
            <a:r>
              <a:rPr lang="it-IT" sz="2800" dirty="0" err="1"/>
              <a:t>Surg</a:t>
            </a:r>
            <a:r>
              <a:rPr lang="it-IT" sz="2800" dirty="0"/>
              <a:t> 2023</a:t>
            </a:r>
            <a:br>
              <a:rPr lang="it-IT" sz="2800" dirty="0"/>
            </a:br>
            <a:r>
              <a:rPr lang="it-IT" sz="2000" i="1" dirty="0"/>
              <a:t>Robotic-Assisted </a:t>
            </a:r>
            <a:r>
              <a:rPr lang="it-IT" sz="2000" i="1" dirty="0" err="1"/>
              <a:t>Bariatric</a:t>
            </a:r>
            <a:r>
              <a:rPr lang="it-IT" sz="2000" i="1" dirty="0"/>
              <a:t> Surgery </a:t>
            </a:r>
            <a:r>
              <a:rPr lang="it-IT" sz="2000" i="1" dirty="0" err="1"/>
              <a:t>Is</a:t>
            </a:r>
            <a:r>
              <a:rPr lang="it-IT" sz="2000" i="1" dirty="0"/>
              <a:t> Associated with </a:t>
            </a:r>
            <a:r>
              <a:rPr lang="it-IT" sz="2000" i="1" dirty="0" err="1"/>
              <a:t>Increased</a:t>
            </a:r>
            <a:r>
              <a:rPr lang="it-IT" sz="2000" i="1" dirty="0"/>
              <a:t> </a:t>
            </a:r>
            <a:r>
              <a:rPr lang="it-IT" sz="2000" i="1" dirty="0" err="1"/>
              <a:t>Postoperative</a:t>
            </a:r>
            <a:r>
              <a:rPr lang="it-IT" sz="2000" i="1" dirty="0"/>
              <a:t> </a:t>
            </a:r>
            <a:r>
              <a:rPr lang="it-IT" sz="2000" i="1" dirty="0" err="1"/>
              <a:t>Complications</a:t>
            </a:r>
            <a:r>
              <a:rPr lang="it-IT" sz="2000" i="1" dirty="0"/>
              <a:t> </a:t>
            </a:r>
            <a:r>
              <a:rPr lang="it-IT" sz="2000" i="1" dirty="0" err="1"/>
              <a:t>Compared</a:t>
            </a:r>
            <a:r>
              <a:rPr lang="it-IT" sz="2000" i="1" dirty="0"/>
              <a:t> to </a:t>
            </a:r>
            <a:r>
              <a:rPr lang="it-IT" sz="2000" i="1" dirty="0" err="1"/>
              <a:t>Laparoscopic</a:t>
            </a:r>
            <a:r>
              <a:rPr lang="it-IT" sz="2000" i="1" dirty="0"/>
              <a:t>: a Nationwide </a:t>
            </a:r>
            <a:r>
              <a:rPr lang="it-IT" sz="2000" i="1" dirty="0" err="1"/>
              <a:t>Readmissions</a:t>
            </a:r>
            <a:r>
              <a:rPr lang="it-IT" sz="2000" i="1" dirty="0"/>
              <a:t> Database Study. Klock et al. </a:t>
            </a:r>
            <a:br>
              <a:rPr lang="it-IT" sz="2000" i="1" dirty="0"/>
            </a:br>
            <a:r>
              <a:rPr lang="it-IT" sz="2000" i="1" dirty="0"/>
              <a:t>.</a:t>
            </a:r>
            <a:endParaRPr lang="it-IT"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90F9C0B-7D9C-73A6-3AF7-2B3E8DDEEE89}"/>
              </a:ext>
            </a:extLst>
          </p:cNvPr>
          <p:cNvSpPr txBox="1"/>
          <p:nvPr/>
        </p:nvSpPr>
        <p:spPr>
          <a:xfrm>
            <a:off x="1092346" y="3429000"/>
            <a:ext cx="1052633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2000" b="0" u="none" strike="noStrike" dirty="0">
                <a:effectLst/>
                <a:latin typeface="+mn-lt"/>
              </a:rPr>
              <a:t>1,371,778 ospedalizzazioni 2010-2019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13% complicanze superiori per robot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10% re-ospedalizzazioni superiori per robot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31.1% costi totali superiori per robot (USD 15,806 vs 12,056, </a:t>
            </a:r>
            <a:r>
              <a:rPr lang="it-IT" sz="2000" dirty="0" err="1"/>
              <a:t>p</a:t>
            </a:r>
            <a:r>
              <a:rPr lang="it-IT" sz="2000" dirty="0"/>
              <a:t>&lt;0.001)</a:t>
            </a:r>
            <a:endParaRPr lang="it-IT" sz="2000" b="0" u="none" strike="noStrike" dirty="0">
              <a:effectLst/>
              <a:latin typeface="+mn-lt"/>
            </a:endParaRP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1A70BA23-A68C-EAAA-0E26-3FF8D1EFA0DD}"/>
              </a:ext>
            </a:extLst>
          </p:cNvPr>
          <p:cNvSpPr/>
          <p:nvPr/>
        </p:nvSpPr>
        <p:spPr>
          <a:xfrm>
            <a:off x="9934832" y="642551"/>
            <a:ext cx="593125" cy="6054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163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8461D-1BF0-1A20-7244-2AFA08C33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4F7FE1-DD8D-7332-9721-3809FC894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846156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Obes </a:t>
            </a:r>
            <a:r>
              <a:rPr lang="it-IT" sz="2800" dirty="0" err="1"/>
              <a:t>Surg</a:t>
            </a:r>
            <a:r>
              <a:rPr lang="it-IT" sz="2800" dirty="0"/>
              <a:t> 2024</a:t>
            </a:r>
            <a:br>
              <a:rPr lang="it-IT" sz="2800" dirty="0"/>
            </a:br>
            <a:r>
              <a:rPr lang="it-IT" sz="2200" i="1" dirty="0"/>
              <a:t>Costs of </a:t>
            </a:r>
            <a:r>
              <a:rPr lang="it-IT" sz="2200" i="1" dirty="0" err="1"/>
              <a:t>Robotic</a:t>
            </a:r>
            <a:r>
              <a:rPr lang="it-IT" sz="2200" i="1" dirty="0"/>
              <a:t> and </a:t>
            </a:r>
            <a:r>
              <a:rPr lang="it-IT" sz="2200" i="1" dirty="0" err="1"/>
              <a:t>Laparoscopic</a:t>
            </a:r>
            <a:r>
              <a:rPr lang="it-IT" sz="2200" i="1" dirty="0"/>
              <a:t> </a:t>
            </a:r>
            <a:r>
              <a:rPr lang="it-IT" sz="2200" i="1" dirty="0" err="1"/>
              <a:t>Bariatric</a:t>
            </a:r>
            <a:r>
              <a:rPr lang="it-IT" sz="2200" i="1" dirty="0"/>
              <a:t> Surgery: A </a:t>
            </a:r>
            <a:r>
              <a:rPr lang="it-IT" sz="2200" i="1" dirty="0" err="1"/>
              <a:t>Retrospective</a:t>
            </a:r>
            <a:r>
              <a:rPr lang="it-IT" sz="2200" i="1" dirty="0"/>
              <a:t> </a:t>
            </a:r>
            <a:r>
              <a:rPr lang="it-IT" sz="2200" i="1" dirty="0" err="1"/>
              <a:t>Propensity</a:t>
            </a:r>
            <a:r>
              <a:rPr lang="it-IT" sz="2200" i="1" dirty="0"/>
              <a:t> Score-</a:t>
            </a:r>
            <a:r>
              <a:rPr lang="it-IT" sz="2200" i="1" dirty="0" err="1"/>
              <a:t>matched</a:t>
            </a:r>
            <a:r>
              <a:rPr lang="it-IT" sz="2200" i="1" dirty="0"/>
              <a:t> Analysis. Senatore et al. </a:t>
            </a:r>
            <a:br>
              <a:rPr lang="it-IT" b="1" dirty="0"/>
            </a:br>
            <a:br>
              <a:rPr lang="it-IT" sz="2000" i="1" dirty="0"/>
            </a:br>
            <a:r>
              <a:rPr lang="it-IT" sz="2000" i="1" dirty="0"/>
              <a:t>.</a:t>
            </a:r>
            <a:endParaRPr lang="it-IT"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AAE2CD-F37B-792A-77D2-1AF79AD9D44F}"/>
              </a:ext>
            </a:extLst>
          </p:cNvPr>
          <p:cNvSpPr txBox="1"/>
          <p:nvPr/>
        </p:nvSpPr>
        <p:spPr>
          <a:xfrm>
            <a:off x="1092346" y="3429000"/>
            <a:ext cx="1052633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2000" b="0" u="none" strike="noStrike" dirty="0">
                <a:effectLst/>
                <a:latin typeface="+mn-lt"/>
              </a:rPr>
              <a:t>122 pazienti (21 robot vs 21 </a:t>
            </a:r>
            <a:r>
              <a:rPr lang="it-IT" sz="2000" b="0" u="none" strike="noStrike" dirty="0" err="1">
                <a:effectLst/>
                <a:latin typeface="+mn-lt"/>
              </a:rPr>
              <a:t>lap</a:t>
            </a:r>
            <a:r>
              <a:rPr lang="it-IT" sz="2000" b="0" u="none" strike="noStrike" dirty="0">
                <a:effectLst/>
                <a:latin typeface="+mn-lt"/>
              </a:rPr>
              <a:t>)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b="0" u="none" strike="noStrike" dirty="0">
                <a:effectLst/>
                <a:latin typeface="+mn-lt"/>
              </a:rPr>
              <a:t>Costi totali: USD 16,275 ROBOT vs. 12,690 LAP (delta USD 3585, </a:t>
            </a:r>
            <a:r>
              <a:rPr lang="it-IT" sz="2000" b="0" u="none" strike="noStrike" dirty="0" err="1">
                <a:effectLst/>
                <a:latin typeface="+mn-lt"/>
              </a:rPr>
              <a:t>p</a:t>
            </a:r>
            <a:r>
              <a:rPr lang="it-IT" sz="2000" b="0" u="none" strike="noStrike" dirty="0">
                <a:effectLst/>
                <a:latin typeface="+mn-lt"/>
              </a:rPr>
              <a:t> = 0.002),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Costi diretti: </a:t>
            </a:r>
            <a:r>
              <a:rPr lang="it-IT" sz="2000" b="0" u="none" strike="noStrike" dirty="0">
                <a:effectLst/>
                <a:latin typeface="+mn-lt"/>
              </a:rPr>
              <a:t>USD 5037 ROBOT vs. 3720 LAP (delta USD 1316, </a:t>
            </a:r>
            <a:r>
              <a:rPr lang="it-IT" sz="2000" b="0" u="none" strike="noStrike" dirty="0" err="1">
                <a:effectLst/>
                <a:latin typeface="+mn-lt"/>
              </a:rPr>
              <a:t>p</a:t>
            </a:r>
            <a:r>
              <a:rPr lang="it-IT" sz="2000" b="0" u="none" strike="noStrike" dirty="0">
                <a:effectLst/>
                <a:latin typeface="+mn-lt"/>
              </a:rPr>
              <a:t> = 0.002)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b="0" u="none" strike="noStrike" dirty="0">
                <a:effectLst/>
                <a:latin typeface="+mn-lt"/>
              </a:rPr>
              <a:t>Costi indiretti USD 11,238 ROBOT vs. 8970 LAP (delta USD 2,268, </a:t>
            </a:r>
            <a:r>
              <a:rPr lang="it-IT" sz="2000" b="0" u="none" strike="noStrike" dirty="0" err="1">
                <a:effectLst/>
                <a:latin typeface="+mn-lt"/>
              </a:rPr>
              <a:t>p</a:t>
            </a:r>
            <a:r>
              <a:rPr lang="it-IT" sz="2000" b="0" u="none" strike="noStrike" dirty="0">
                <a:effectLst/>
                <a:latin typeface="+mn-lt"/>
              </a:rPr>
              <a:t> = 0.024)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F9CF1A24-675E-91C4-C779-0C97B47FC72D}"/>
              </a:ext>
            </a:extLst>
          </p:cNvPr>
          <p:cNvSpPr/>
          <p:nvPr/>
        </p:nvSpPr>
        <p:spPr>
          <a:xfrm>
            <a:off x="9934832" y="642551"/>
            <a:ext cx="593125" cy="6054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755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21426-291C-F146-5110-63BC13DA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734C6-6129-2069-AEAF-69248434A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748185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Obes </a:t>
            </a:r>
            <a:r>
              <a:rPr lang="it-IT" sz="2800" dirty="0" err="1"/>
              <a:t>Surg</a:t>
            </a:r>
            <a:r>
              <a:rPr lang="it-IT" sz="2800" dirty="0"/>
              <a:t> 2024</a:t>
            </a:r>
            <a:br>
              <a:rPr lang="it-IT" sz="2800" dirty="0"/>
            </a:br>
            <a:r>
              <a:rPr lang="it-IT" sz="2200" i="1" dirty="0" err="1"/>
              <a:t>Comparing</a:t>
            </a:r>
            <a:r>
              <a:rPr lang="it-IT" sz="2200" i="1" dirty="0"/>
              <a:t> the </a:t>
            </a:r>
            <a:r>
              <a:rPr lang="it-IT" sz="2200" i="1" dirty="0" err="1"/>
              <a:t>Efficacy</a:t>
            </a:r>
            <a:r>
              <a:rPr lang="it-IT" sz="2200" i="1" dirty="0"/>
              <a:t> of </a:t>
            </a:r>
            <a:r>
              <a:rPr lang="it-IT" sz="2200" i="1" dirty="0" err="1"/>
              <a:t>Robotic</a:t>
            </a:r>
            <a:r>
              <a:rPr lang="it-IT" sz="2200" i="1" dirty="0"/>
              <a:t> Versus </a:t>
            </a:r>
            <a:r>
              <a:rPr lang="it-IT" sz="2200" i="1" dirty="0" err="1"/>
              <a:t>Laparoscopic</a:t>
            </a:r>
            <a:r>
              <a:rPr lang="it-IT" sz="2200" i="1" dirty="0"/>
              <a:t> Sleeve </a:t>
            </a:r>
            <a:r>
              <a:rPr lang="it-IT" sz="2200" i="1" dirty="0" err="1"/>
              <a:t>Gastrectomy</a:t>
            </a:r>
            <a:r>
              <a:rPr lang="it-IT" sz="2200" i="1" dirty="0"/>
              <a:t>: A </a:t>
            </a:r>
            <a:r>
              <a:rPr lang="it-IT" sz="2200" i="1" dirty="0" err="1"/>
              <a:t>Systematic</a:t>
            </a:r>
            <a:r>
              <a:rPr lang="it-IT" sz="2200" i="1" dirty="0"/>
              <a:t> Review and Meta-Analysis. Zhao et al.</a:t>
            </a:r>
            <a:br>
              <a:rPr lang="it-IT" sz="2200" i="1" dirty="0"/>
            </a:br>
            <a:br>
              <a:rPr lang="it-IT" sz="2000" i="1" dirty="0"/>
            </a:br>
            <a:r>
              <a:rPr lang="it-IT" sz="2000" i="1" dirty="0"/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9121FE-2BC5-02BF-5113-30FFF44FD7F4}"/>
              </a:ext>
            </a:extLst>
          </p:cNvPr>
          <p:cNvSpPr txBox="1"/>
          <p:nvPr/>
        </p:nvSpPr>
        <p:spPr>
          <a:xfrm>
            <a:off x="1092346" y="3236972"/>
            <a:ext cx="105263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dirty="0"/>
              <a:t>21 studi 2011-2024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Complicanze simili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Tempi operatori &gt; robot (-27.50 minutes; </a:t>
            </a:r>
            <a:r>
              <a:rPr lang="it-IT" sz="2000" dirty="0" err="1"/>
              <a:t>p</a:t>
            </a:r>
            <a:r>
              <a:rPr lang="it-IT" sz="2000" dirty="0"/>
              <a:t> &lt; 0.0001)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Ospedalizzazione &gt; robot (-0.15 days; </a:t>
            </a:r>
            <a:r>
              <a:rPr lang="it-IT" sz="2000" dirty="0" err="1"/>
              <a:t>p</a:t>
            </a:r>
            <a:r>
              <a:rPr lang="it-IT" sz="2000" dirty="0"/>
              <a:t> = 0.006), 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Maggior costi ( -5830.9 </a:t>
            </a:r>
            <a:r>
              <a:rPr lang="it-IT" sz="2000" dirty="0" err="1"/>
              <a:t>dollars</a:t>
            </a:r>
            <a:r>
              <a:rPr lang="it-IT" sz="2000" dirty="0"/>
              <a:t> vs -3585.81; </a:t>
            </a:r>
            <a:r>
              <a:rPr lang="it-IT" sz="2000" dirty="0" err="1"/>
              <a:t>p</a:t>
            </a:r>
            <a:r>
              <a:rPr lang="it-IT" sz="2000" dirty="0"/>
              <a:t> &lt; 0.0001)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9D065F13-85E8-E668-CBC9-661EE33503F9}"/>
              </a:ext>
            </a:extLst>
          </p:cNvPr>
          <p:cNvSpPr/>
          <p:nvPr/>
        </p:nvSpPr>
        <p:spPr>
          <a:xfrm>
            <a:off x="9934832" y="642551"/>
            <a:ext cx="593125" cy="6054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5426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A6F59-475A-A250-C8E2-18C709244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651F01-540E-159E-F45D-479E3C4B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1180625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/>
              <a:t>Am</a:t>
            </a:r>
            <a:r>
              <a:rPr lang="it-IT" sz="2800" dirty="0"/>
              <a:t> </a:t>
            </a:r>
            <a:r>
              <a:rPr lang="it-IT" sz="2800" dirty="0" err="1"/>
              <a:t>J</a:t>
            </a:r>
            <a:r>
              <a:rPr lang="it-IT" sz="2800" dirty="0"/>
              <a:t> </a:t>
            </a:r>
            <a:r>
              <a:rPr lang="it-IT" sz="2800" dirty="0" err="1"/>
              <a:t>Surg</a:t>
            </a:r>
            <a:r>
              <a:rPr lang="it-IT" sz="2800" dirty="0"/>
              <a:t> 2026</a:t>
            </a:r>
            <a:br>
              <a:rPr lang="it-IT" sz="2800" dirty="0"/>
            </a:br>
            <a:r>
              <a:rPr lang="it-IT" sz="2200" i="1" dirty="0" err="1"/>
              <a:t>Robotic</a:t>
            </a:r>
            <a:r>
              <a:rPr lang="it-IT" sz="2200" i="1" dirty="0"/>
              <a:t> </a:t>
            </a:r>
            <a:r>
              <a:rPr lang="it-IT" sz="2200" i="1" dirty="0" err="1"/>
              <a:t>assisted</a:t>
            </a:r>
            <a:r>
              <a:rPr lang="it-IT" sz="2200" i="1" dirty="0"/>
              <a:t> versus </a:t>
            </a:r>
            <a:r>
              <a:rPr lang="it-IT" sz="2200" i="1" dirty="0" err="1"/>
              <a:t>laparoscopic</a:t>
            </a:r>
            <a:r>
              <a:rPr lang="it-IT" sz="2200" i="1" dirty="0"/>
              <a:t> </a:t>
            </a:r>
            <a:r>
              <a:rPr lang="it-IT" sz="2200" i="1" dirty="0" err="1"/>
              <a:t>duodenal</a:t>
            </a:r>
            <a:r>
              <a:rPr lang="it-IT" sz="2200" i="1" dirty="0"/>
              <a:t> switch </a:t>
            </a:r>
            <a:r>
              <a:rPr lang="it-IT" sz="2200" i="1" dirty="0" err="1"/>
              <a:t>procedures</a:t>
            </a:r>
            <a:r>
              <a:rPr lang="it-IT" sz="2200" i="1" dirty="0"/>
              <a:t>: A </a:t>
            </a:r>
            <a:r>
              <a:rPr lang="it-IT" sz="2200" i="1" dirty="0" err="1"/>
              <a:t>nationwide</a:t>
            </a:r>
            <a:r>
              <a:rPr lang="it-IT" sz="2200" i="1" dirty="0"/>
              <a:t> </a:t>
            </a:r>
            <a:r>
              <a:rPr lang="it-IT" sz="2200" i="1" dirty="0" err="1"/>
              <a:t>propensity</a:t>
            </a:r>
            <a:r>
              <a:rPr lang="it-IT" sz="2200" i="1" dirty="0"/>
              <a:t> score </a:t>
            </a:r>
            <a:r>
              <a:rPr lang="it-IT" sz="2200" i="1" dirty="0" err="1"/>
              <a:t>matched</a:t>
            </a:r>
            <a:r>
              <a:rPr lang="it-IT" sz="2200" i="1" dirty="0"/>
              <a:t> </a:t>
            </a:r>
            <a:r>
              <a:rPr lang="it-IT" sz="2200" i="1" dirty="0" err="1"/>
              <a:t>analysis</a:t>
            </a:r>
            <a:r>
              <a:rPr lang="it-IT" sz="2200" i="1" dirty="0"/>
              <a:t>. Liu et al</a:t>
            </a:r>
            <a:br>
              <a:rPr lang="it-IT" b="1" dirty="0"/>
            </a:br>
            <a:br>
              <a:rPr lang="it-IT" sz="2000" i="1" dirty="0"/>
            </a:br>
            <a:r>
              <a:rPr lang="it-IT" sz="2000" i="1" dirty="0"/>
              <a:t>.</a:t>
            </a:r>
            <a:endParaRPr lang="it-IT"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F9F9A9-3E4E-FE2F-EC69-FA0D09E1389A}"/>
              </a:ext>
            </a:extLst>
          </p:cNvPr>
          <p:cNvSpPr txBox="1"/>
          <p:nvPr/>
        </p:nvSpPr>
        <p:spPr>
          <a:xfrm>
            <a:off x="1351837" y="3430606"/>
            <a:ext cx="105263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dirty="0"/>
              <a:t>4221 </a:t>
            </a:r>
            <a:r>
              <a:rPr lang="it-IT" sz="2000" dirty="0" err="1"/>
              <a:t>Duodenal</a:t>
            </a:r>
            <a:r>
              <a:rPr lang="it-IT" sz="2000" dirty="0"/>
              <a:t>-switch </a:t>
            </a:r>
            <a:r>
              <a:rPr lang="it-IT" sz="2000" dirty="0" err="1"/>
              <a:t>patients</a:t>
            </a:r>
            <a:r>
              <a:rPr lang="it-IT" sz="2000" dirty="0"/>
              <a:t>, 36 % robotica and 64 % laparoscopica 2017-2023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 Robot &gt; tempo operatorio (230 min vs. 186 min, </a:t>
            </a:r>
            <a:r>
              <a:rPr lang="it-IT" sz="2000" dirty="0" err="1"/>
              <a:t>p</a:t>
            </a:r>
            <a:r>
              <a:rPr lang="it-IT" sz="2000" dirty="0"/>
              <a:t> &lt; .001) 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b="1" u="sng" dirty="0"/>
              <a:t>Robot &lt; sanguinamento GI (0.2 % vs. 0.9 %, </a:t>
            </a:r>
            <a:r>
              <a:rPr lang="it-IT" sz="2000" b="1" u="sng" dirty="0" err="1"/>
              <a:t>p</a:t>
            </a:r>
            <a:r>
              <a:rPr lang="it-IT" sz="2000" b="1" u="sng" dirty="0"/>
              <a:t> = .0021)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Costi simili nel 2023 ($17,156 and $16,476 for R-DS and L-DS, rispettivamente)</a:t>
            </a:r>
          </a:p>
          <a:p>
            <a:pPr marL="0" marR="0">
              <a:spcAft>
                <a:spcPts val="1200"/>
              </a:spcAft>
              <a:buNone/>
            </a:pPr>
            <a:endParaRPr lang="it-IT" sz="2000" b="0" u="none" strike="noStrike" dirty="0">
              <a:effectLst/>
              <a:latin typeface="+mn-lt"/>
            </a:endParaRP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6DE86F03-041C-6E47-97CF-97612D8AC2F7}"/>
              </a:ext>
            </a:extLst>
          </p:cNvPr>
          <p:cNvSpPr/>
          <p:nvPr/>
        </p:nvSpPr>
        <p:spPr>
          <a:xfrm>
            <a:off x="9934832" y="642551"/>
            <a:ext cx="593125" cy="60548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1628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7B179-BAA1-5CF6-6F35-CF05E0AFB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8E01F3-DE8C-3F11-E4E5-824E9626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654128"/>
            <a:ext cx="11045371" cy="2582844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/>
              <a:t>J</a:t>
            </a:r>
            <a:r>
              <a:rPr lang="it-IT" sz="2800" dirty="0"/>
              <a:t> </a:t>
            </a:r>
            <a:r>
              <a:rPr lang="it-IT" sz="2800" dirty="0" err="1"/>
              <a:t>Robotic</a:t>
            </a:r>
            <a:r>
              <a:rPr lang="it-IT" sz="2800" dirty="0"/>
              <a:t> </a:t>
            </a:r>
            <a:r>
              <a:rPr lang="it-IT" sz="2800" dirty="0" err="1"/>
              <a:t>Surg</a:t>
            </a:r>
            <a:r>
              <a:rPr lang="it-IT" sz="2800" dirty="0"/>
              <a:t> 2026</a:t>
            </a:r>
            <a:br>
              <a:rPr lang="it-IT" sz="2800" dirty="0"/>
            </a:br>
            <a:r>
              <a:rPr lang="it-IT" sz="2000" i="1" dirty="0" err="1"/>
              <a:t>Robotic-assisted</a:t>
            </a:r>
            <a:r>
              <a:rPr lang="it-IT" sz="2000" i="1" dirty="0"/>
              <a:t> sleeve </a:t>
            </a:r>
            <a:r>
              <a:rPr lang="it-IT" sz="2000" i="1" dirty="0" err="1"/>
              <a:t>gastrectomy</a:t>
            </a:r>
            <a:r>
              <a:rPr lang="it-IT" sz="2000" i="1" dirty="0"/>
              <a:t>: an </a:t>
            </a:r>
            <a:r>
              <a:rPr lang="it-IT" sz="2000" i="1" dirty="0" err="1"/>
              <a:t>analysis</a:t>
            </a:r>
            <a:r>
              <a:rPr lang="it-IT" sz="2000" i="1" dirty="0"/>
              <a:t> of cost, peri-operative </a:t>
            </a:r>
            <a:r>
              <a:rPr lang="it-IT" sz="2000" i="1" dirty="0" err="1"/>
              <a:t>outcomes</a:t>
            </a:r>
            <a:r>
              <a:rPr lang="it-IT" sz="2000" i="1" dirty="0"/>
              <a:t> and learning curve in a </a:t>
            </a:r>
            <a:r>
              <a:rPr lang="it-IT" sz="2000" i="1" dirty="0" err="1"/>
              <a:t>prospective</a:t>
            </a:r>
            <a:r>
              <a:rPr lang="it-IT" sz="2000" i="1" dirty="0"/>
              <a:t> </a:t>
            </a:r>
            <a:r>
              <a:rPr lang="it-IT" sz="2000" i="1" dirty="0" err="1"/>
              <a:t>cohort</a:t>
            </a:r>
            <a:r>
              <a:rPr lang="it-IT" sz="2000" i="1" dirty="0"/>
              <a:t> study Boxel et al. </a:t>
            </a:r>
            <a:br>
              <a:rPr lang="it-IT" sz="2000" i="1" dirty="0"/>
            </a:br>
            <a:r>
              <a:rPr lang="it-IT" sz="2000" i="1" dirty="0"/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4FB2013-D27B-1840-AF3B-9C77B996A610}"/>
              </a:ext>
            </a:extLst>
          </p:cNvPr>
          <p:cNvSpPr txBox="1"/>
          <p:nvPr/>
        </p:nvSpPr>
        <p:spPr>
          <a:xfrm>
            <a:off x="1092346" y="3236972"/>
            <a:ext cx="1052633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dirty="0"/>
              <a:t>101 Sleeve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b="1" u="sng" dirty="0"/>
              <a:t>Ospedalizzazione inferiore nel gruppo robot</a:t>
            </a:r>
            <a:r>
              <a:rPr lang="it-IT" sz="2000" dirty="0"/>
              <a:t>: 1.3 versus 1.9 giorni (</a:t>
            </a:r>
            <a:r>
              <a:rPr lang="it-IT" sz="2000" dirty="0" err="1"/>
              <a:t>p</a:t>
            </a:r>
            <a:r>
              <a:rPr lang="it-IT" sz="2000" dirty="0"/>
              <a:t> &lt; 0.005)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One-day surgery 82% robot 32% </a:t>
            </a:r>
            <a:r>
              <a:rPr lang="it-IT" sz="2000" dirty="0" err="1"/>
              <a:t>lap</a:t>
            </a:r>
            <a:r>
              <a:rPr lang="it-IT" sz="2000" dirty="0"/>
              <a:t> </a:t>
            </a:r>
            <a:r>
              <a:rPr lang="it-IT" sz="2000" dirty="0" err="1"/>
              <a:t>p</a:t>
            </a:r>
            <a:r>
              <a:rPr lang="it-IT" sz="2000" dirty="0"/>
              <a:t>&lt;0.005</a:t>
            </a:r>
          </a:p>
          <a:p>
            <a:pPr>
              <a:spcAft>
                <a:spcPts val="1200"/>
              </a:spcAft>
            </a:pPr>
            <a:r>
              <a:rPr lang="it-IT" sz="2000" dirty="0"/>
              <a:t>Costi dei dispositivi in sala operatoria inferiore nel gruppo robot £2310, vs £2665 </a:t>
            </a:r>
            <a:r>
              <a:rPr lang="it-IT" sz="2000" dirty="0" err="1"/>
              <a:t>lap</a:t>
            </a:r>
            <a:r>
              <a:rPr lang="it-IT" sz="2000" dirty="0"/>
              <a:t> (</a:t>
            </a:r>
            <a:r>
              <a:rPr lang="it-IT" sz="2000" dirty="0" err="1"/>
              <a:t>p</a:t>
            </a:r>
            <a:r>
              <a:rPr lang="it-IT" sz="2000" dirty="0"/>
              <a:t> &lt; 0.001).</a:t>
            </a:r>
            <a:endParaRPr lang="it-IT" sz="2000" b="0" u="none" strike="noStrike" dirty="0">
              <a:effectLst/>
              <a:latin typeface="+mn-lt"/>
            </a:endParaRP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62B51695-5CDF-D540-F520-31FD73B88296}"/>
              </a:ext>
            </a:extLst>
          </p:cNvPr>
          <p:cNvSpPr/>
          <p:nvPr/>
        </p:nvSpPr>
        <p:spPr>
          <a:xfrm>
            <a:off x="9934832" y="642551"/>
            <a:ext cx="593125" cy="60548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980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162E0-FBBA-3B86-276B-87687F0DF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74387A-F5AF-C471-DEEE-B91A20ABC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4" y="2857499"/>
            <a:ext cx="11045371" cy="3357949"/>
          </a:xfrm>
        </p:spPr>
        <p:txBody>
          <a:bodyPr>
            <a:normAutofit/>
          </a:bodyPr>
          <a:lstStyle/>
          <a:p>
            <a:pPr algn="ctr"/>
            <a:br>
              <a:rPr lang="it-IT" sz="2800" b="1" dirty="0"/>
            </a:br>
            <a:br>
              <a:rPr lang="it-IT" sz="2800" b="1" dirty="0"/>
            </a:br>
            <a:br>
              <a:rPr lang="it-IT" sz="2800" b="1" dirty="0"/>
            </a:br>
            <a:r>
              <a:rPr lang="it-IT" sz="2800" dirty="0"/>
              <a:t>Il </a:t>
            </a:r>
            <a:r>
              <a:rPr lang="it-IT" sz="2800" i="1" dirty="0"/>
              <a:t>setting</a:t>
            </a:r>
            <a:r>
              <a:rPr lang="it-IT" sz="2800" dirty="0"/>
              <a:t> di miglioramento costo-efficacia è la </a:t>
            </a:r>
            <a:r>
              <a:rPr lang="it-IT" sz="2800" b="1" dirty="0"/>
              <a:t>sala operatoria</a:t>
            </a:r>
            <a:endParaRPr lang="it-IT" sz="20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8B47B45-BA0A-D4D1-0E8B-9437BF417599}"/>
              </a:ext>
            </a:extLst>
          </p:cNvPr>
          <p:cNvSpPr txBox="1"/>
          <p:nvPr/>
        </p:nvSpPr>
        <p:spPr>
          <a:xfrm>
            <a:off x="816429" y="481749"/>
            <a:ext cx="108022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0" i="0" u="none" strike="noStrike" dirty="0">
                <a:solidFill>
                  <a:srgbClr val="21454D"/>
                </a:solidFill>
                <a:effectLst/>
                <a:latin typeface="Arial" panose="020B0604020202020204" pitchFamily="34" charset="0"/>
              </a:rPr>
              <a:t>IL RISPARMIO DERIVA DALLA RIDUZIONE DELLE COMPLICANZE E DELLA DEGENZA?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444DD0E-420C-3B75-615D-CAC3F961381F}"/>
              </a:ext>
            </a:extLst>
          </p:cNvPr>
          <p:cNvSpPr txBox="1"/>
          <p:nvPr/>
        </p:nvSpPr>
        <p:spPr>
          <a:xfrm>
            <a:off x="3049361" y="2854268"/>
            <a:ext cx="609872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21454D"/>
                </a:solidFill>
              </a:rPr>
              <a:t>NO </a:t>
            </a:r>
            <a:r>
              <a:rPr lang="it-IT" sz="2800" dirty="0">
                <a:solidFill>
                  <a:srgbClr val="21454D"/>
                </a:solidFill>
              </a:rPr>
              <a:t>nella </a:t>
            </a:r>
            <a:r>
              <a:rPr lang="it-IT" sz="2800" i="1" dirty="0" err="1">
                <a:solidFill>
                  <a:srgbClr val="21454D"/>
                </a:solidFill>
              </a:rPr>
              <a:t>total</a:t>
            </a:r>
            <a:r>
              <a:rPr lang="it-IT" sz="2800" i="1" dirty="0">
                <a:solidFill>
                  <a:srgbClr val="21454D"/>
                </a:solidFill>
              </a:rPr>
              <a:t> practice</a:t>
            </a:r>
            <a:br>
              <a:rPr lang="it-IT" sz="2800" i="1" dirty="0">
                <a:solidFill>
                  <a:srgbClr val="21454D"/>
                </a:solidFill>
              </a:rPr>
            </a:br>
            <a:r>
              <a:rPr lang="it-IT" sz="2800" b="1" dirty="0">
                <a:solidFill>
                  <a:srgbClr val="21454D"/>
                </a:solidFill>
              </a:rPr>
              <a:t>FORSE SI </a:t>
            </a:r>
            <a:r>
              <a:rPr lang="it-IT" sz="2800" dirty="0">
                <a:solidFill>
                  <a:srgbClr val="21454D"/>
                </a:solidFill>
              </a:rPr>
              <a:t>nei casi complessi</a:t>
            </a:r>
            <a:br>
              <a:rPr lang="it-IT" sz="2800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8606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858E-2CCB-71DF-8FAB-BA609C77D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6AE606-6207-9327-6119-8B64A9F4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46" y="421612"/>
            <a:ext cx="5516508" cy="1976314"/>
          </a:xfrm>
        </p:spPr>
        <p:txBody>
          <a:bodyPr/>
          <a:lstStyle/>
          <a:p>
            <a:pPr algn="ctr"/>
            <a:r>
              <a:rPr lang="it-IT" dirty="0"/>
              <a:t>Fonte: </a:t>
            </a:r>
            <a:r>
              <a:rPr lang="it-IT" dirty="0" err="1"/>
              <a:t>N.I.San</a:t>
            </a:r>
            <a:r>
              <a:rPr lang="it-IT" dirty="0"/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9762F2B-9C18-CB7F-457A-E9CCD8632D17}"/>
              </a:ext>
            </a:extLst>
          </p:cNvPr>
          <p:cNvSpPr txBox="1"/>
          <p:nvPr/>
        </p:nvSpPr>
        <p:spPr>
          <a:xfrm>
            <a:off x="1357184" y="2289099"/>
            <a:ext cx="9477632" cy="414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2400" b="0" u="none" strike="noStrike" dirty="0">
                <a:effectLst/>
                <a:latin typeface="+mn-lt"/>
              </a:rPr>
              <a:t>Il </a:t>
            </a:r>
            <a:r>
              <a:rPr lang="it-IT" sz="2400" b="1" u="none" strike="noStrike" dirty="0">
                <a:effectLst/>
                <a:latin typeface="+mn-lt"/>
              </a:rPr>
              <a:t>Network Italiano Sanitario (</a:t>
            </a:r>
            <a:r>
              <a:rPr lang="it-IT" sz="2400" b="1" u="none" strike="noStrike" dirty="0" err="1">
                <a:effectLst/>
                <a:latin typeface="+mn-lt"/>
              </a:rPr>
              <a:t>N.I.San</a:t>
            </a:r>
            <a:r>
              <a:rPr lang="it-IT" sz="2400" b="1" u="none" strike="noStrike" dirty="0">
                <a:effectLst/>
                <a:latin typeface="+mn-lt"/>
              </a:rPr>
              <a:t>.)</a:t>
            </a:r>
            <a:r>
              <a:rPr lang="it-IT" sz="2400" b="0" u="none" strike="noStrike" dirty="0">
                <a:effectLst/>
                <a:latin typeface="+mn-lt"/>
              </a:rPr>
              <a:t> è un'associazione scientifica nata nel 2009 che unisce 88 ospedali italiani per analizzare i costi dei ricoveri e definire standard economici e gestionali</a:t>
            </a:r>
          </a:p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it-IT" sz="2400" b="1" u="none" strike="noStrike" dirty="0">
                <a:effectLst/>
                <a:latin typeface="+mn-lt"/>
              </a:rPr>
              <a:t>Obiettivo:</a:t>
            </a:r>
            <a:r>
              <a:rPr lang="it-IT" sz="2400" b="0" u="none" strike="noStrike" dirty="0">
                <a:effectLst/>
                <a:latin typeface="+mn-lt"/>
              </a:rPr>
              <a:t> Usare il </a:t>
            </a:r>
            <a:r>
              <a:rPr lang="it-IT" sz="2400" b="1" i="1" u="none" strike="noStrike" dirty="0">
                <a:effectLst/>
                <a:latin typeface="+mn-lt"/>
              </a:rPr>
              <a:t>clinical </a:t>
            </a:r>
            <a:r>
              <a:rPr lang="it-IT" sz="2400" b="1" i="1" u="none" strike="noStrike" dirty="0" err="1">
                <a:effectLst/>
                <a:latin typeface="+mn-lt"/>
              </a:rPr>
              <a:t>costing</a:t>
            </a:r>
            <a:r>
              <a:rPr lang="it-IT" sz="2400" b="1" u="none" strike="noStrike" dirty="0">
                <a:effectLst/>
                <a:latin typeface="+mn-lt"/>
              </a:rPr>
              <a:t> </a:t>
            </a:r>
            <a:r>
              <a:rPr lang="it-IT" sz="2400" b="0" u="none" strike="noStrike" dirty="0">
                <a:effectLst/>
                <a:latin typeface="+mn-lt"/>
              </a:rPr>
              <a:t>(determinazione analitica dei costi clinici) per migliorare l'efficienza e la programmazione sanitaria.</a:t>
            </a:r>
          </a:p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it-IT" sz="2400" b="1" u="none" strike="noStrike" dirty="0">
                <a:effectLst/>
                <a:latin typeface="+mn-lt"/>
              </a:rPr>
              <a:t>Attività:</a:t>
            </a:r>
            <a:r>
              <a:rPr lang="it-IT" sz="2400" b="0" u="none" strike="noStrike" dirty="0">
                <a:effectLst/>
                <a:latin typeface="+mn-lt"/>
              </a:rPr>
              <a:t> Elabora </a:t>
            </a:r>
            <a:r>
              <a:rPr lang="it-IT" sz="2400" b="1" u="sng" strike="noStrike" dirty="0">
                <a:effectLst/>
                <a:latin typeface="+mn-lt"/>
              </a:rPr>
              <a:t>costi per singolo episodio di ricovero</a:t>
            </a:r>
            <a:r>
              <a:rPr lang="it-IT" sz="2400" b="0" u="none" strike="noStrike" dirty="0">
                <a:effectLst/>
                <a:latin typeface="+mn-lt"/>
              </a:rPr>
              <a:t>, procedure chirurgiche e indicatori di benchmark usando i dati delle SDO </a:t>
            </a:r>
          </a:p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it-IT" sz="2400" b="1" u="none" strike="noStrike" dirty="0">
                <a:effectLst/>
                <a:latin typeface="+mn-lt"/>
              </a:rPr>
              <a:t>Analisi:</a:t>
            </a:r>
            <a:r>
              <a:rPr lang="it-IT" sz="2400" b="0" u="none" strike="noStrike" dirty="0">
                <a:effectLst/>
                <a:latin typeface="+mn-lt"/>
              </a:rPr>
              <a:t> Vengono esaminate le unità di diagnosi e cura valutando risorse umane, farmaci e dispositivi medici</a:t>
            </a:r>
          </a:p>
        </p:txBody>
      </p:sp>
    </p:spTree>
    <p:extLst>
      <p:ext uri="{BB962C8B-B14F-4D97-AF65-F5344CB8AC3E}">
        <p14:creationId xmlns:p14="http://schemas.microsoft.com/office/powerpoint/2010/main" val="957084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FD2E-7699-9E90-3C07-FA8FCC58A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5C87C-4360-54D6-FC66-5C188642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06772"/>
            <a:ext cx="1947281" cy="61652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dirty="0" err="1"/>
              <a:t>cod</a:t>
            </a:r>
            <a:r>
              <a:rPr lang="it-IT" sz="2800" dirty="0"/>
              <a:t> 288</a:t>
            </a:r>
            <a:br>
              <a:rPr lang="it-IT" sz="2800" dirty="0"/>
            </a:br>
            <a:r>
              <a:rPr lang="it-IT" sz="2200" dirty="0"/>
              <a:t>2024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5ED1A1D-3B5D-7526-7A14-40F4DB9C3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281" y="144038"/>
            <a:ext cx="7666276" cy="326835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476701D-F222-E7D8-3AC9-12F057317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281" y="3577961"/>
            <a:ext cx="7666276" cy="3220742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95E176A-D2CA-F621-EAC6-3B3DCE8EAE21}"/>
              </a:ext>
            </a:extLst>
          </p:cNvPr>
          <p:cNvSpPr txBox="1"/>
          <p:nvPr/>
        </p:nvSpPr>
        <p:spPr>
          <a:xfrm>
            <a:off x="176146" y="1131882"/>
            <a:ext cx="1594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Laparoscopia </a:t>
            </a:r>
          </a:p>
          <a:p>
            <a:pPr algn="ctr"/>
            <a:r>
              <a:rPr lang="it-IT" dirty="0"/>
              <a:t>(</a:t>
            </a:r>
            <a:r>
              <a:rPr lang="it-IT" b="1" dirty="0"/>
              <a:t>8908 euro</a:t>
            </a:r>
            <a:r>
              <a:rPr lang="it-IT" dirty="0"/>
              <a:t>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B04FBD4-A979-0D91-ED5C-AFEC71A6A059}"/>
              </a:ext>
            </a:extLst>
          </p:cNvPr>
          <p:cNvSpPr txBox="1"/>
          <p:nvPr/>
        </p:nvSpPr>
        <p:spPr>
          <a:xfrm>
            <a:off x="201746" y="4598713"/>
            <a:ext cx="1461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Robot</a:t>
            </a:r>
          </a:p>
          <a:p>
            <a:pPr algn="ctr"/>
            <a:r>
              <a:rPr lang="it-IT" dirty="0"/>
              <a:t>(</a:t>
            </a:r>
            <a:r>
              <a:rPr lang="it-IT" b="1" dirty="0"/>
              <a:t>16100 euro</a:t>
            </a:r>
            <a:r>
              <a:rPr lang="it-IT" dirty="0"/>
              <a:t>)</a:t>
            </a: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89359AC8-EFDC-BC2D-D279-36ABBA95B172}"/>
              </a:ext>
            </a:extLst>
          </p:cNvPr>
          <p:cNvCxnSpPr/>
          <p:nvPr/>
        </p:nvCxnSpPr>
        <p:spPr>
          <a:xfrm>
            <a:off x="2533135" y="3220274"/>
            <a:ext cx="68332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1C48C9FE-584D-982E-0294-CF66E7F396B1}"/>
              </a:ext>
            </a:extLst>
          </p:cNvPr>
          <p:cNvCxnSpPr/>
          <p:nvPr/>
        </p:nvCxnSpPr>
        <p:spPr>
          <a:xfrm>
            <a:off x="2426043" y="6573075"/>
            <a:ext cx="68332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3518B6B-FE7B-3B3D-4BC9-89A054FF2A4E}"/>
              </a:ext>
            </a:extLst>
          </p:cNvPr>
          <p:cNvSpPr/>
          <p:nvPr/>
        </p:nvSpPr>
        <p:spPr>
          <a:xfrm>
            <a:off x="3793524" y="3015049"/>
            <a:ext cx="716692" cy="205225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F1629CF2-9633-F978-10A2-C2A8315525C0}"/>
              </a:ext>
            </a:extLst>
          </p:cNvPr>
          <p:cNvSpPr/>
          <p:nvPr/>
        </p:nvSpPr>
        <p:spPr>
          <a:xfrm>
            <a:off x="3793524" y="6347448"/>
            <a:ext cx="716692" cy="205225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CA4DB73-4846-3831-482D-EBAB0C68D0DF}"/>
              </a:ext>
            </a:extLst>
          </p:cNvPr>
          <p:cNvSpPr/>
          <p:nvPr/>
        </p:nvSpPr>
        <p:spPr>
          <a:xfrm>
            <a:off x="3818826" y="1425080"/>
            <a:ext cx="716692" cy="205225"/>
          </a:xfrm>
          <a:prstGeom prst="round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12BA2769-C12D-D85D-AD6A-110362295FF2}"/>
              </a:ext>
            </a:extLst>
          </p:cNvPr>
          <p:cNvSpPr/>
          <p:nvPr/>
        </p:nvSpPr>
        <p:spPr>
          <a:xfrm>
            <a:off x="3830398" y="4810243"/>
            <a:ext cx="716692" cy="205225"/>
          </a:xfrm>
          <a:prstGeom prst="round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E166FA2-24DF-C61C-1C48-8F6A5A43DE92}"/>
              </a:ext>
            </a:extLst>
          </p:cNvPr>
          <p:cNvSpPr/>
          <p:nvPr/>
        </p:nvSpPr>
        <p:spPr>
          <a:xfrm>
            <a:off x="8779476" y="1425080"/>
            <a:ext cx="716692" cy="205225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57EB7FA-642E-7570-0410-BBB1C1AA9D1B}"/>
              </a:ext>
            </a:extLst>
          </p:cNvPr>
          <p:cNvSpPr/>
          <p:nvPr/>
        </p:nvSpPr>
        <p:spPr>
          <a:xfrm>
            <a:off x="8649729" y="4806910"/>
            <a:ext cx="716692" cy="205225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8F5BC323-4BDD-DD7B-3B86-E716B3862BCE}"/>
              </a:ext>
            </a:extLst>
          </p:cNvPr>
          <p:cNvSpPr/>
          <p:nvPr/>
        </p:nvSpPr>
        <p:spPr>
          <a:xfrm>
            <a:off x="7923676" y="988863"/>
            <a:ext cx="716692" cy="205225"/>
          </a:xfrm>
          <a:prstGeom prst="roundRect">
            <a:avLst/>
          </a:prstGeom>
          <a:solidFill>
            <a:srgbClr val="00B05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4FDC854-4611-076F-6C8C-E30AA40A790C}"/>
              </a:ext>
            </a:extLst>
          </p:cNvPr>
          <p:cNvSpPr/>
          <p:nvPr/>
        </p:nvSpPr>
        <p:spPr>
          <a:xfrm>
            <a:off x="7923676" y="4809451"/>
            <a:ext cx="716692" cy="205225"/>
          </a:xfrm>
          <a:prstGeom prst="roundRect">
            <a:avLst/>
          </a:prstGeom>
          <a:solidFill>
            <a:srgbClr val="00B05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sinistra 10">
            <a:extLst>
              <a:ext uri="{FF2B5EF4-FFF2-40B4-BE49-F238E27FC236}">
                <a16:creationId xmlns:a16="http://schemas.microsoft.com/office/drawing/2014/main" id="{3A3112AE-785F-C7F1-7448-5AD38895248C}"/>
              </a:ext>
            </a:extLst>
          </p:cNvPr>
          <p:cNvSpPr/>
          <p:nvPr/>
        </p:nvSpPr>
        <p:spPr>
          <a:xfrm>
            <a:off x="9409669" y="4782474"/>
            <a:ext cx="698156" cy="27881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2C74543-85A2-7FAB-BFE2-3B23CF3013CB}"/>
              </a:ext>
            </a:extLst>
          </p:cNvPr>
          <p:cNvSpPr txBox="1"/>
          <p:nvPr/>
        </p:nvSpPr>
        <p:spPr>
          <a:xfrm>
            <a:off x="9654748" y="5188332"/>
            <a:ext cx="2520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Costo ammortamento /</a:t>
            </a:r>
          </a:p>
          <a:p>
            <a:r>
              <a:rPr lang="it-IT" dirty="0"/>
              <a:t> </a:t>
            </a:r>
            <a:r>
              <a:rPr lang="it-IT" dirty="0" err="1"/>
              <a:t>N</a:t>
            </a:r>
            <a:r>
              <a:rPr lang="it-IT" dirty="0"/>
              <a:t> interventi anno</a:t>
            </a:r>
          </a:p>
        </p:txBody>
      </p:sp>
    </p:spTree>
    <p:extLst>
      <p:ext uri="{BB962C8B-B14F-4D97-AF65-F5344CB8AC3E}">
        <p14:creationId xmlns:p14="http://schemas.microsoft.com/office/powerpoint/2010/main" val="322987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87A23-985E-A43E-F532-65EAF0B41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616B9D-49BC-E594-CBFB-D212C78D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06772"/>
            <a:ext cx="1947281" cy="61652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dirty="0" err="1"/>
              <a:t>cod</a:t>
            </a:r>
            <a:r>
              <a:rPr lang="it-IT" sz="2800" dirty="0"/>
              <a:t> 288</a:t>
            </a:r>
            <a:br>
              <a:rPr lang="it-IT" sz="2800" dirty="0"/>
            </a:br>
            <a:r>
              <a:rPr lang="it-IT" sz="2200" dirty="0"/>
              <a:t>2024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870139F-A30E-8353-1B9B-001744AD6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472" y="185595"/>
            <a:ext cx="7666276" cy="3220742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7AA63A7-F445-42B1-8214-BB68CA4D3E7F}"/>
              </a:ext>
            </a:extLst>
          </p:cNvPr>
          <p:cNvSpPr txBox="1"/>
          <p:nvPr/>
        </p:nvSpPr>
        <p:spPr>
          <a:xfrm>
            <a:off x="9654748" y="4353794"/>
            <a:ext cx="2225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Robot ARNAS </a:t>
            </a:r>
            <a:r>
              <a:rPr lang="it-IT" dirty="0" err="1"/>
              <a:t>Brotzu</a:t>
            </a: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CDE5A4B-2B9B-4F37-45F7-B168B015111C}"/>
              </a:ext>
            </a:extLst>
          </p:cNvPr>
          <p:cNvSpPr txBox="1"/>
          <p:nvPr/>
        </p:nvSpPr>
        <p:spPr>
          <a:xfrm>
            <a:off x="9889531" y="2095616"/>
            <a:ext cx="162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Robot </a:t>
            </a:r>
            <a:r>
              <a:rPr lang="it-IT" dirty="0" err="1"/>
              <a:t>N.I.San</a:t>
            </a:r>
            <a:r>
              <a:rPr lang="it-IT" dirty="0"/>
              <a:t>.</a:t>
            </a: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2F1BC144-B74F-81C1-03F2-D3C24760C5A1}"/>
              </a:ext>
            </a:extLst>
          </p:cNvPr>
          <p:cNvCxnSpPr/>
          <p:nvPr/>
        </p:nvCxnSpPr>
        <p:spPr>
          <a:xfrm>
            <a:off x="2215980" y="3628294"/>
            <a:ext cx="68332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AB3E63AA-A1A7-B4E2-7A4C-52CF3A77DB31}"/>
              </a:ext>
            </a:extLst>
          </p:cNvPr>
          <p:cNvCxnSpPr/>
          <p:nvPr/>
        </p:nvCxnSpPr>
        <p:spPr>
          <a:xfrm>
            <a:off x="2574326" y="3522572"/>
            <a:ext cx="68332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74E5B28-9BB5-CC33-0D61-58CF7BDA4CD3}"/>
              </a:ext>
            </a:extLst>
          </p:cNvPr>
          <p:cNvSpPr/>
          <p:nvPr/>
        </p:nvSpPr>
        <p:spPr>
          <a:xfrm>
            <a:off x="3834715" y="2955082"/>
            <a:ext cx="716692" cy="205225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90C7E1A-3C20-E8BA-F15F-0BF6B6F2DD03}"/>
              </a:ext>
            </a:extLst>
          </p:cNvPr>
          <p:cNvSpPr/>
          <p:nvPr/>
        </p:nvSpPr>
        <p:spPr>
          <a:xfrm>
            <a:off x="3871589" y="1417877"/>
            <a:ext cx="716692" cy="205225"/>
          </a:xfrm>
          <a:prstGeom prst="round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BEF9B4B-A8B8-75C4-8F4F-FC1B58045881}"/>
              </a:ext>
            </a:extLst>
          </p:cNvPr>
          <p:cNvSpPr/>
          <p:nvPr/>
        </p:nvSpPr>
        <p:spPr>
          <a:xfrm>
            <a:off x="8690920" y="1414544"/>
            <a:ext cx="716692" cy="205225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F75F677-0D80-E419-E8FD-35F2B28F3D86}"/>
              </a:ext>
            </a:extLst>
          </p:cNvPr>
          <p:cNvSpPr/>
          <p:nvPr/>
        </p:nvSpPr>
        <p:spPr>
          <a:xfrm>
            <a:off x="7964867" y="1417085"/>
            <a:ext cx="716692" cy="205225"/>
          </a:xfrm>
          <a:prstGeom prst="roundRect">
            <a:avLst/>
          </a:prstGeom>
          <a:solidFill>
            <a:srgbClr val="00B05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0F3A50E-8DCE-5BB7-491E-7B400E5672FC}"/>
              </a:ext>
            </a:extLst>
          </p:cNvPr>
          <p:cNvSpPr txBox="1"/>
          <p:nvPr/>
        </p:nvSpPr>
        <p:spPr>
          <a:xfrm>
            <a:off x="9654748" y="5188332"/>
            <a:ext cx="2520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Costo ammortamento /</a:t>
            </a:r>
          </a:p>
          <a:p>
            <a:r>
              <a:rPr lang="it-IT" dirty="0"/>
              <a:t> </a:t>
            </a:r>
            <a:r>
              <a:rPr lang="it-IT" dirty="0" err="1"/>
              <a:t>N</a:t>
            </a:r>
            <a:r>
              <a:rPr lang="it-IT" dirty="0"/>
              <a:t> interventi anno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ADDC7BA-B2CA-2433-F697-54D616054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281" y="3558635"/>
            <a:ext cx="7695110" cy="3259393"/>
          </a:xfrm>
          <a:prstGeom prst="rect">
            <a:avLst/>
          </a:prstGeom>
        </p:spPr>
      </p:pic>
      <p:sp>
        <p:nvSpPr>
          <p:cNvPr id="11" name="Freccia sinistra 10">
            <a:extLst>
              <a:ext uri="{FF2B5EF4-FFF2-40B4-BE49-F238E27FC236}">
                <a16:creationId xmlns:a16="http://schemas.microsoft.com/office/drawing/2014/main" id="{FACE0212-5857-B46D-303F-27AF3B8435A4}"/>
              </a:ext>
            </a:extLst>
          </p:cNvPr>
          <p:cNvSpPr/>
          <p:nvPr/>
        </p:nvSpPr>
        <p:spPr>
          <a:xfrm>
            <a:off x="9540453" y="4880919"/>
            <a:ext cx="698156" cy="26405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0B34B4F-258A-F60E-EDA3-5F1B3BFC99FB}"/>
              </a:ext>
            </a:extLst>
          </p:cNvPr>
          <p:cNvSpPr/>
          <p:nvPr/>
        </p:nvSpPr>
        <p:spPr>
          <a:xfrm>
            <a:off x="3797644" y="4909999"/>
            <a:ext cx="716692" cy="205225"/>
          </a:xfrm>
          <a:prstGeom prst="roundRect">
            <a:avLst/>
          </a:prstGeom>
          <a:solidFill>
            <a:srgbClr val="FFFF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33D2D2D4-68C4-8F63-9285-A5F1AA84CE5A}"/>
              </a:ext>
            </a:extLst>
          </p:cNvPr>
          <p:cNvSpPr/>
          <p:nvPr/>
        </p:nvSpPr>
        <p:spPr>
          <a:xfrm>
            <a:off x="3777050" y="6496917"/>
            <a:ext cx="716692" cy="205225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C2C7C10F-914A-8B02-1C04-35AC93841818}"/>
              </a:ext>
            </a:extLst>
          </p:cNvPr>
          <p:cNvSpPr/>
          <p:nvPr/>
        </p:nvSpPr>
        <p:spPr>
          <a:xfrm>
            <a:off x="8749619" y="4898591"/>
            <a:ext cx="716692" cy="205225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6FE3C5D-0EEF-AE6C-438F-742D01D08328}"/>
              </a:ext>
            </a:extLst>
          </p:cNvPr>
          <p:cNvSpPr/>
          <p:nvPr/>
        </p:nvSpPr>
        <p:spPr>
          <a:xfrm>
            <a:off x="8008213" y="4909998"/>
            <a:ext cx="716692" cy="205225"/>
          </a:xfrm>
          <a:prstGeom prst="roundRect">
            <a:avLst/>
          </a:prstGeom>
          <a:solidFill>
            <a:srgbClr val="00B050">
              <a:alpha val="1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907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83821-4ACF-8E3E-5D6F-59EA0EF6C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0CE16A-850A-F3A2-A924-A0E5FAEF5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339" y="421611"/>
            <a:ext cx="5516508" cy="1976314"/>
          </a:xfrm>
        </p:spPr>
        <p:txBody>
          <a:bodyPr/>
          <a:lstStyle/>
          <a:p>
            <a:pPr algn="ctr"/>
            <a:r>
              <a:rPr lang="it-IT" dirty="0"/>
              <a:t>Come risparmiare?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D0129A7-E797-0997-F285-9DDE6249EAC9}"/>
              </a:ext>
            </a:extLst>
          </p:cNvPr>
          <p:cNvSpPr txBox="1"/>
          <p:nvPr/>
        </p:nvSpPr>
        <p:spPr>
          <a:xfrm>
            <a:off x="474704" y="2397925"/>
            <a:ext cx="612380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Il costo maggiore è rappresentato da: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- Ammortamento del robot (delta 3500 euro)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- Dispositivi di sala (delta 1200 euro)</a:t>
            </a:r>
          </a:p>
          <a:p>
            <a:pPr marL="0" marR="0">
              <a:spcAft>
                <a:spcPts val="1200"/>
              </a:spcAft>
              <a:buNone/>
            </a:pPr>
            <a:r>
              <a:rPr lang="it-IT" sz="2000" dirty="0"/>
              <a:t> </a:t>
            </a:r>
            <a:endParaRPr lang="it-IT" sz="2000" b="0" u="none" strike="noStrike" dirty="0">
              <a:effectLst/>
              <a:latin typeface="+mn-lt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431B9B-6E0C-8DFB-6D0B-5F457390D57A}"/>
              </a:ext>
            </a:extLst>
          </p:cNvPr>
          <p:cNvSpPr txBox="1"/>
          <p:nvPr/>
        </p:nvSpPr>
        <p:spPr>
          <a:xfrm>
            <a:off x="5572946" y="4595999"/>
            <a:ext cx="612380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Aumentare il numero di procedure totali all’anno all’interno dell’Azienda</a:t>
            </a:r>
          </a:p>
          <a:p>
            <a:pPr marL="457200" marR="0" indent="-457200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Ottimizzare l’utilizzo dei dispositivi</a:t>
            </a:r>
          </a:p>
          <a:p>
            <a:pPr marL="457200" marR="0" indent="-457200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Competizione tra Aziende</a:t>
            </a:r>
          </a:p>
        </p:txBody>
      </p:sp>
      <p:sp>
        <p:nvSpPr>
          <p:cNvPr id="4" name="Freccia destra 3">
            <a:extLst>
              <a:ext uri="{FF2B5EF4-FFF2-40B4-BE49-F238E27FC236}">
                <a16:creationId xmlns:a16="http://schemas.microsoft.com/office/drawing/2014/main" id="{DC8709CE-00B0-E654-BDEA-EC793F3B6B31}"/>
              </a:ext>
            </a:extLst>
          </p:cNvPr>
          <p:cNvSpPr/>
          <p:nvPr/>
        </p:nvSpPr>
        <p:spPr>
          <a:xfrm>
            <a:off x="2100649" y="5053914"/>
            <a:ext cx="2323070" cy="679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307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45261-4E82-C3F3-18B3-0DEF7825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FDB2FA-E677-575D-AE49-0C47D7B69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173" y="421612"/>
            <a:ext cx="6687654" cy="1976314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Cosa succede se entrano in ospedale più piattaforme?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32F719A-8C50-0E2F-8C22-F9DCDF85E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376" y="3570455"/>
            <a:ext cx="3442943" cy="177923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78E9382-D96F-00F0-F39F-43D61E9D9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689" y="2777309"/>
            <a:ext cx="2921876" cy="336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19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822</Words>
  <Application>Microsoft Macintosh PowerPoint</Application>
  <PresentationFormat>Widescreen</PresentationFormat>
  <Paragraphs>78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Tema di Office</vt:lpstr>
      <vt:lpstr>ANALISI COSTO-EFFICACIA:  IL RISPARMIO DERIVA DALLA RIDUZIONE DELLE COMPLICANZE E DELLA DEGENZA?</vt:lpstr>
      <vt:lpstr>ANALISI COSTO-EFFICACIA:  IL RISPARMIO DERIVA DALLA RIDUZIONE DELLE COMPLICANZE E DELLA DEGENZA?</vt:lpstr>
      <vt:lpstr> JAMA Sept 2026 Outcomes and costs after robotic vs laparoscopic  complex elective cholecystectomy</vt:lpstr>
      <vt:lpstr>Metanalisi  Surg Endosc 2025 Costs of robotic and laparoscopic bariatric surgery: a systematic review and meta-analysis. Afolter et al.</vt:lpstr>
      <vt:lpstr>Real-world USA  Obes Surg 2023 Robotic-Assisted Bariatric Surgery Is Associated with Increased Postoperative Complications Compared to Laparoscopic: a Nationwide Readmissions Database Study. Klock et al.  .</vt:lpstr>
      <vt:lpstr>Obes Surg 2024 Costs of Robotic and Laparoscopic Bariatric Surgery: A Retrospective Propensity Score-matched Analysis. Senatore et al.   .</vt:lpstr>
      <vt:lpstr>Obes Surg 2024 Comparing the Efficacy of Robotic Versus Laparoscopic Sleeve Gastrectomy: A Systematic Review and Meta-Analysis. Zhao et al.  .</vt:lpstr>
      <vt:lpstr>Am J Surg 2026 Robotic assisted versus laparoscopic duodenal switch procedures: A nationwide propensity score matched analysis. Liu et al  .</vt:lpstr>
      <vt:lpstr>J Robotic Surg 2026 Robotic-assisted sleeve gastrectomy: an analysis of cost, peri-operative outcomes and learning curve in a prospective cohort study Boxel et al.  .</vt:lpstr>
      <vt:lpstr>   Il setting di miglioramento costo-efficacia è la sala operatoria</vt:lpstr>
      <vt:lpstr>Fonte: N.I.San.</vt:lpstr>
      <vt:lpstr>cod 288 2024</vt:lpstr>
      <vt:lpstr>cod 288 2024</vt:lpstr>
      <vt:lpstr>Come risparmiare?</vt:lpstr>
      <vt:lpstr>Cosa succede se entrano in ospedale più piattaforme?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Giovanni Fantola</dc:creator>
  <cp:lastModifiedBy>Giovanni Fantola</cp:lastModifiedBy>
  <cp:revision>15</cp:revision>
  <dcterms:created xsi:type="dcterms:W3CDTF">2026-09-05T07:56:45Z</dcterms:created>
  <dcterms:modified xsi:type="dcterms:W3CDTF">2026-09-17T07:02:17Z</dcterms:modified>
</cp:coreProperties>
</file>